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fr-F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 /><Relationship Id="rId18" Type="http://schemas.openxmlformats.org/officeDocument/2006/relationships/tableStyles" Target="tableStyles.xml" /><Relationship Id="rId19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'en-tête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pour la date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fr-FR"/>
              <a:t>10/30/2013</a:t>
            </a:fld>
            <a:endParaRPr lang="fr-FR"/>
          </a:p>
        </p:txBody>
      </p:sp>
      <p:sp>
        <p:nvSpPr>
          <p:cNvPr id="4" name="Espace réservé pour l'image de la diapositive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fr-FR"/>
          </a:p>
        </p:txBody>
      </p:sp>
      <p:sp>
        <p:nvSpPr>
          <p:cNvPr id="5" name="Remarques Espace réservé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fr-FR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07F542C-6E3B-F558-F83E-0C9A1B54E65C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405CE4F-B027-4C0B-C681-ADCA2B093563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D21AE-1A27-97CA-8E16-E1A496312196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6E40D2-C684-903B-D91E-EB7B6D55526F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pour l'image de la diapositive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Remarques Espace réservé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fr-FR">
              <a:latin typeface="Arial"/>
              <a:cs typeface="Arial"/>
            </a:endParaRPr>
          </a:p>
        </p:txBody>
      </p:sp>
      <p:sp>
        <p:nvSpPr>
          <p:cNvPr id="4" name="Espace réservé pour le numéro de diapositive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fr-FR"/>
              <a:t>1</a:t>
            </a:fld>
            <a:endParaRPr lang="fr-FR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6216666-CFC3-85EC-5528-845775DC95BC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48678F7-98C5-1445-F805-B113219DF534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36913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952931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525385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ED0A091-A7C0-A948-27AE-52E8151812C3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313E13-A962-79CE-CB41-6DA8299DC723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AC1AA03-E0D3-DD2A-7FB0-9CCA2D5B0346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DBB1912-390C-22A3-B755-228A512FD207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50313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528839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198158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7611606-D56A-0933-388B-649C75373109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Titr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re seu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pour une image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fr-FR"/>
              <a:t>Click icon to add picture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fr-FR"/>
              <a:t>30.10.2013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fr-FR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jpg"/><Relationship Id="rId4" Type="http://schemas.openxmlformats.org/officeDocument/2006/relationships/hyperlink" Target="https://dataspace.copernicus.eu/www.copernicus.eu" TargetMode="External"/><Relationship Id="rId5" Type="http://schemas.openxmlformats.org/officeDocument/2006/relationships/image" Target="../media/image29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jpg"/><Relationship Id="rId7" Type="http://schemas.openxmlformats.org/officeDocument/2006/relationships/hyperlink" Target="https://catalogue.dataspace.copernicus.eu/stac" TargetMode="External"/><Relationship Id="rId8" Type="http://schemas.openxmlformats.org/officeDocument/2006/relationships/hyperlink" Target="https://stacindex.org/catalogs" TargetMode="Externa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uide.cloudnativegeo.org/" TargetMode="External"/><Relationship Id="rId4" Type="http://schemas.openxmlformats.org/officeDocument/2006/relationships/hyperlink" Target="https://cloudnativegeo.org/" TargetMode="External"/><Relationship Id="rId5" Type="http://schemas.openxmlformats.org/officeDocument/2006/relationships/hyperlink" Target="https://www.youtube.com/watch?v=Jv3P7WRoQhc" TargetMode="External"/><Relationship Id="rId6" Type="http://schemas.openxmlformats.org/officeDocument/2006/relationships/hyperlink" Target="https://mapscaping.com/microsofts-planetary-computer-vs-google-earth-engine-a-compare-and-contrast/" TargetMode="Externa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hyperlink" Target="https://elisecolin.medium.com/glacier-flow-and-surface-analysis-using-remote-sensing-at-the-intersection-of-different-radar-c3011faded57" TargetMode="External"/><Relationship Id="rId7" Type="http://schemas.openxmlformats.org/officeDocument/2006/relationships/hyperlink" Target="https://elisecolin.medium.com/mountain-glaciers-analyzed-by-remote-sensing-5812c65534b8" TargetMode="Externa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tacspec.org/en" TargetMode="External"/><Relationship Id="rId4" Type="http://schemas.openxmlformats.org/officeDocument/2006/relationships/hyperlink" Target="https://jupyter.org/hub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2668427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2937" y="2238554"/>
            <a:ext cx="8831381" cy="3827396"/>
          </a:xfrm>
          <a:prstGeom prst="rect">
            <a:avLst/>
          </a:prstGeom>
        </p:spPr>
      </p:pic>
      <p:sp>
        <p:nvSpPr>
          <p:cNvPr id="441129371" name=""/>
          <p:cNvSpPr txBox="1"/>
          <p:nvPr/>
        </p:nvSpPr>
        <p:spPr bwMode="auto">
          <a:xfrm flipH="0" flipV="0">
            <a:off x="2357439" y="440980"/>
            <a:ext cx="7477119" cy="149387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/>
              <a:t>Geospatial Cloud-Native Computing</a:t>
            </a:r>
            <a:endParaRPr sz="3600"/>
          </a:p>
          <a:p>
            <a:pPr algn="ctr">
              <a:defRPr/>
            </a:pPr>
            <a:endParaRPr sz="2800"/>
          </a:p>
          <a:p>
            <a:pPr algn="ctr">
              <a:defRPr/>
            </a:pPr>
            <a:r>
              <a:rPr sz="2800"/>
              <a:t>S3 Télédétection Workshop</a:t>
            </a:r>
            <a:endParaRPr sz="2800"/>
          </a:p>
        </p:txBody>
      </p:sp>
      <p:sp>
        <p:nvSpPr>
          <p:cNvPr id="923828711" name=""/>
          <p:cNvSpPr txBox="1"/>
          <p:nvPr/>
        </p:nvSpPr>
        <p:spPr bwMode="auto">
          <a:xfrm flipH="0" flipV="0">
            <a:off x="10624320" y="6418550"/>
            <a:ext cx="180830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April 2024</a:t>
            </a:r>
            <a:endParaRPr/>
          </a:p>
        </p:txBody>
      </p:sp>
      <p:sp>
        <p:nvSpPr>
          <p:cNvPr id="563515395" name=""/>
          <p:cNvSpPr txBox="1"/>
          <p:nvPr/>
        </p:nvSpPr>
        <p:spPr bwMode="auto">
          <a:xfrm flipH="0" flipV="0">
            <a:off x="168279" y="6418550"/>
            <a:ext cx="686905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Jean-Baptiste Barré, Laurane Charrier, Marin Kneib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016982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42824" y="917376"/>
            <a:ext cx="6507417" cy="3660422"/>
          </a:xfrm>
          <a:prstGeom prst="rect">
            <a:avLst/>
          </a:prstGeom>
        </p:spPr>
      </p:pic>
      <p:sp>
        <p:nvSpPr>
          <p:cNvPr id="1223332873" name=""/>
          <p:cNvSpPr/>
          <p:nvPr/>
        </p:nvSpPr>
        <p:spPr bwMode="auto">
          <a:xfrm flipH="0" flipV="0">
            <a:off x="992581" y="6057900"/>
            <a:ext cx="6713530" cy="3051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400" u="sng">
                <a:solidFill>
                  <a:schemeClr val="tx1"/>
                </a:solidFill>
                <a:hlinkClick r:id="rId4" tooltip="Copernicus"/>
              </a:rPr>
              <a:t>Copernicus  </a:t>
            </a:r>
            <a:r>
              <a:rPr sz="14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is the European Union's flagship Earth observation initiative</a:t>
            </a:r>
            <a:endParaRPr sz="1400">
              <a:solidFill>
                <a:schemeClr val="tx1"/>
              </a:solidFill>
            </a:endParaRPr>
          </a:p>
        </p:txBody>
      </p:sp>
      <p:pic>
        <p:nvPicPr>
          <p:cNvPr id="24373439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40530" y="917376"/>
            <a:ext cx="3851611" cy="2303263"/>
          </a:xfrm>
          <a:prstGeom prst="rect">
            <a:avLst/>
          </a:prstGeom>
        </p:spPr>
      </p:pic>
      <p:sp>
        <p:nvSpPr>
          <p:cNvPr id="304359286" name=""/>
          <p:cNvSpPr txBox="1"/>
          <p:nvPr/>
        </p:nvSpPr>
        <p:spPr bwMode="auto">
          <a:xfrm flipH="0" flipV="0">
            <a:off x="440530" y="305276"/>
            <a:ext cx="413911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A quick word about Dataspace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1149487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quick word about STAC</a:t>
            </a:r>
            <a:endParaRPr/>
          </a:p>
        </p:txBody>
      </p:sp>
      <p:pic>
        <p:nvPicPr>
          <p:cNvPr id="158866160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67316" y="1951743"/>
            <a:ext cx="1698977" cy="1213555"/>
          </a:xfrm>
          <a:prstGeom prst="rect">
            <a:avLst/>
          </a:prstGeom>
        </p:spPr>
      </p:pic>
      <p:sp>
        <p:nvSpPr>
          <p:cNvPr id="304200805" name=""/>
          <p:cNvSpPr/>
          <p:nvPr/>
        </p:nvSpPr>
        <p:spPr bwMode="auto">
          <a:xfrm>
            <a:off x="5826477" y="1314972"/>
            <a:ext cx="7144904" cy="4270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200" b="1" i="0" u="none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</a:rPr>
              <a:t>SpatioTemporal Asset Catalogs</a:t>
            </a:r>
            <a:endParaRPr sz="11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0325430" name=""/>
          <p:cNvSpPr/>
          <p:nvPr/>
        </p:nvSpPr>
        <p:spPr bwMode="auto">
          <a:xfrm flipH="0" flipV="0">
            <a:off x="3384208" y="2558521"/>
            <a:ext cx="8511604" cy="34325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650" b="0" i="0" u="none">
                <a:solidFill>
                  <a:srgbClr val="102F3B"/>
                </a:solidFill>
                <a:latin typeface="Arial"/>
                <a:ea typeface="Arial"/>
                <a:cs typeface="Arial"/>
              </a:rPr>
              <a:t>a</a:t>
            </a:r>
            <a:r>
              <a:rPr sz="1650" b="0" i="0" u="none">
                <a:solidFill>
                  <a:srgbClr val="102F3B"/>
                </a:solidFill>
                <a:latin typeface="Arial"/>
                <a:ea typeface="Arial"/>
                <a:cs typeface="Arial"/>
              </a:rPr>
              <a:t> </a:t>
            </a:r>
            <a:r>
              <a:rPr sz="1650" b="0" i="0" u="none">
                <a:solidFill>
                  <a:srgbClr val="102F3B"/>
                </a:solidFill>
                <a:latin typeface="Arial"/>
                <a:ea typeface="Arial"/>
                <a:cs typeface="Arial"/>
              </a:rPr>
              <a:t>common language to describe geospatial information = Metadata catalog in JSON</a:t>
            </a:r>
            <a:endParaRPr b="0"/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rot="0" flipH="0" flipV="0">
            <a:off x="2666294" y="2731473"/>
            <a:ext cx="608205" cy="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58123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169728" y="3974596"/>
            <a:ext cx="4826081" cy="1905705"/>
          </a:xfrm>
          <a:prstGeom prst="rect">
            <a:avLst/>
          </a:prstGeom>
        </p:spPr>
      </p:pic>
      <p:pic>
        <p:nvPicPr>
          <p:cNvPr id="690544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977136" y="3493449"/>
            <a:ext cx="692165" cy="257485"/>
          </a:xfrm>
          <a:prstGeom prst="rect">
            <a:avLst/>
          </a:prstGeom>
        </p:spPr>
      </p:pic>
      <p:pic>
        <p:nvPicPr>
          <p:cNvPr id="9002369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7034388" y="3429000"/>
            <a:ext cx="586333" cy="643870"/>
          </a:xfrm>
          <a:prstGeom prst="rect">
            <a:avLst/>
          </a:prstGeom>
        </p:spPr>
      </p:pic>
      <p:sp>
        <p:nvSpPr>
          <p:cNvPr id="431178809" name=""/>
          <p:cNvSpPr txBox="1"/>
          <p:nvPr/>
        </p:nvSpPr>
        <p:spPr bwMode="auto">
          <a:xfrm flipH="0" flipV="0">
            <a:off x="7246777" y="4183944"/>
            <a:ext cx="3740295" cy="13109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Pystac + catalog URL</a:t>
            </a:r>
            <a:endParaRPr/>
          </a:p>
          <a:p>
            <a:pPr>
              <a:defRPr/>
            </a:pPr>
            <a:r>
              <a:rPr sz="1100"/>
              <a:t>example : </a:t>
            </a:r>
            <a:r>
              <a:rPr sz="1100" u="sng">
                <a:solidFill>
                  <a:schemeClr val="hlink"/>
                </a:solidFill>
                <a:hlinkClick r:id="rId7" tooltip="https://catalogue.dataspace.copernicus.eu/stac"/>
              </a:rPr>
              <a:t>https://catalogue.dataspace.copernicus.eu/stac</a:t>
            </a:r>
            <a:endParaRPr sz="1100"/>
          </a:p>
          <a:p>
            <a:pPr>
              <a:defRPr/>
            </a:pPr>
            <a:endParaRPr sz="11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11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1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Existing STAC Catalogus : </a:t>
            </a:r>
            <a:r>
              <a:rPr lang="fr-FR" sz="1100" b="0" i="0" u="sng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  <a:hlinkClick r:id="rId8" tooltip="https://stacindex.org/catalogs"/>
              </a:rPr>
              <a:t>https://stacindex.org/catalogs</a:t>
            </a:r>
            <a:endParaRPr sz="11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6652481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sz="3600"/>
              <a:t>Ressources</a:t>
            </a:r>
            <a:endParaRPr/>
          </a:p>
        </p:txBody>
      </p:sp>
      <p:sp>
        <p:nvSpPr>
          <p:cNvPr id="1924089574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1261533" y="1825624"/>
            <a:ext cx="10515600" cy="4351338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fr-FR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About the topic</a:t>
            </a:r>
            <a:endParaRPr sz="1600"/>
          </a:p>
          <a:p>
            <a:pPr>
              <a:defRPr/>
            </a:pPr>
            <a:r>
              <a:rPr lang="fr-FR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3" tooltip="https://guide.cloudnativegeo.org/"/>
              </a:rPr>
              <a:t>https://guide.cloudnativegeo.org/</a:t>
            </a:r>
            <a:endParaRPr/>
          </a:p>
          <a:p>
            <a:pPr>
              <a:defRPr/>
            </a:pPr>
            <a:r>
              <a:rPr lang="fr-FR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4" tooltip="https://cloudnativegeo.org/"/>
              </a:rPr>
              <a:t>https://cloudnativegeo.org/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981069967" name=""/>
          <p:cNvSpPr txBox="1"/>
          <p:nvPr/>
        </p:nvSpPr>
        <p:spPr bwMode="auto">
          <a:xfrm flipH="0" flipV="0">
            <a:off x="1261533" y="3254353"/>
            <a:ext cx="5435764" cy="137653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Which Plateform ? Makes your choice</a:t>
            </a:r>
            <a:endParaRPr/>
          </a:p>
          <a:p>
            <a:pPr algn="l">
              <a:defRPr/>
            </a:pPr>
            <a:endParaRPr/>
          </a:p>
          <a:p>
            <a:pPr marL="283879" indent="-283879" algn="l">
              <a:lnSpc>
                <a:spcPct val="114999"/>
              </a:lnSpc>
              <a:buFont typeface="Arial"/>
              <a:buChar char="•"/>
              <a:defRPr/>
            </a:pPr>
            <a:r>
              <a:rPr lang="fr-FR" sz="14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5" tooltip="https://www.youtube.com/watch?v=Jv3P7WRoQhc"/>
              </a:rPr>
              <a:t>Comparing </a:t>
            </a:r>
            <a:r>
              <a:rPr lang="fr-FR" sz="14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5" tooltip="https://www.youtube.com/watch?v=Jv3P7WRoQhc"/>
              </a:rPr>
              <a:t>Google Earth Engine</a:t>
            </a:r>
            <a:r>
              <a:rPr lang="fr-FR" sz="14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5" tooltip="https://www.youtube.com/watch?v=Jv3P7WRoQhc"/>
              </a:rPr>
              <a:t>, </a:t>
            </a:r>
            <a:r>
              <a:rPr lang="fr-FR" sz="14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5" tooltip="https://www.youtube.com/watch?v=Jv3P7WRoQhc"/>
              </a:rPr>
              <a:t>QGIS</a:t>
            </a:r>
            <a:r>
              <a:rPr lang="fr-FR" sz="14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5" tooltip="https://www.youtube.com/watch?v=Jv3P7WRoQhc"/>
              </a:rPr>
              <a:t> &amp; Microsoft </a:t>
            </a:r>
            <a:r>
              <a:rPr lang="fr-FR" sz="14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5" tooltip="https://www.youtube.com/watch?v=Jv3P7WRoQhc"/>
              </a:rPr>
              <a:t>Planetary Computer </a:t>
            </a:r>
            <a:r>
              <a:rPr lang="fr-FR" sz="14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5" tooltip="https://www.youtube.com/watch?v=Jv3P7WRoQhc"/>
              </a:rPr>
              <a:t>on the same analysis</a:t>
            </a:r>
            <a:endParaRPr/>
          </a:p>
          <a:p>
            <a:pPr marL="283879" indent="-283879" algn="l">
              <a:lnSpc>
                <a:spcPct val="114999"/>
              </a:lnSpc>
              <a:buFont typeface="Arial"/>
              <a:buChar char="•"/>
              <a:defRPr/>
            </a:pPr>
            <a:r>
              <a:rPr lang="fr-FR" sz="14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6" tooltip="https://mapscaping.com/microsofts-planetary-computer-vs-google-earth-engine-a-compare-and-contrast/"/>
              </a:rPr>
              <a:t>Pl. Computer vs. GEE: A Compare and Contrast</a:t>
            </a:r>
            <a:endParaRPr sz="1400"/>
          </a:p>
        </p:txBody>
      </p:sp>
      <p:sp>
        <p:nvSpPr>
          <p:cNvPr id="114434462" name=""/>
          <p:cNvSpPr txBox="1"/>
          <p:nvPr/>
        </p:nvSpPr>
        <p:spPr bwMode="auto">
          <a:xfrm flipH="0" flipV="0">
            <a:off x="1199725" y="5386789"/>
            <a:ext cx="852339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All the codes are here : https://github.com/IGE-numerique/IGE-Toolkit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509608" name=""/>
          <p:cNvSpPr txBox="1"/>
          <p:nvPr/>
        </p:nvSpPr>
        <p:spPr bwMode="auto">
          <a:xfrm flipH="0" flipV="0">
            <a:off x="466745" y="253997"/>
            <a:ext cx="7374498" cy="18291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400" b="1"/>
              <a:t>Workshop presentation</a:t>
            </a:r>
            <a:endParaRPr sz="2400" b="1"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lnSpc>
                <a:spcPct val="150000"/>
              </a:lnSpc>
              <a:defRPr/>
            </a:pPr>
            <a:r>
              <a:rPr/>
              <a:t>1 - Presentation of the key concepts of geospatial cloud computing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/>
              <a:t>2 - Examples and tutorials</a:t>
            </a:r>
            <a:endParaRPr/>
          </a:p>
        </p:txBody>
      </p:sp>
      <p:grpSp>
        <p:nvGrpSpPr>
          <p:cNvPr id="251885437" name=""/>
          <p:cNvGrpSpPr/>
          <p:nvPr/>
        </p:nvGrpSpPr>
        <p:grpSpPr bwMode="auto">
          <a:xfrm>
            <a:off x="448447" y="2617415"/>
            <a:ext cx="11168806" cy="2617445"/>
            <a:chOff x="0" y="0"/>
            <a:chExt cx="11168806" cy="2617445"/>
          </a:xfrm>
        </p:grpSpPr>
        <p:pic>
          <p:nvPicPr>
            <p:cNvPr id="2137058079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flipH="0" flipV="0">
              <a:off x="0" y="0"/>
              <a:ext cx="4022263" cy="2274097"/>
            </a:xfrm>
            <a:prstGeom prst="rect">
              <a:avLst/>
            </a:prstGeom>
          </p:spPr>
        </p:pic>
        <p:sp>
          <p:nvSpPr>
            <p:cNvPr id="1588138651" name=""/>
            <p:cNvSpPr txBox="1"/>
            <p:nvPr/>
          </p:nvSpPr>
          <p:spPr bwMode="auto">
            <a:xfrm flipH="0" flipV="0">
              <a:off x="49920" y="2342765"/>
              <a:ext cx="3979178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lvl="1" algn="l">
                <a:defRPr/>
              </a:pPr>
              <a:r>
                <a:rPr sz="1200" b="1"/>
                <a:t>without </a:t>
              </a:r>
              <a:r>
                <a:rPr sz="1200"/>
                <a:t>code</a:t>
              </a:r>
              <a:r>
                <a:rPr lang="fr-FR" sz="1200" b="0" i="0" u="none" strike="noStrike" cap="none" spc="0">
                  <a:solidFill>
                    <a:schemeClr val="tx1"/>
                  </a:solidFill>
                  <a:latin typeface="Arial"/>
                  <a:ea typeface="Arial"/>
                  <a:cs typeface="Arial"/>
                </a:rPr>
                <a:t>, </a:t>
              </a:r>
              <a:r>
                <a:rPr lang="fr-FR" sz="1200" b="1" i="0" u="none" strike="noStrike" cap="none" spc="0">
                  <a:solidFill>
                    <a:schemeClr val="tx1"/>
                  </a:solidFill>
                  <a:latin typeface="Arial"/>
                  <a:ea typeface="Arial"/>
                  <a:cs typeface="Arial"/>
                </a:rPr>
                <a:t>with </a:t>
              </a:r>
              <a:r>
                <a:rPr lang="fr-FR" sz="1200" b="0" i="0" u="none" strike="noStrike" cap="none" spc="0">
                  <a:solidFill>
                    <a:schemeClr val="tx1"/>
                  </a:solidFill>
                  <a:latin typeface="Arial"/>
                  <a:ea typeface="Arial"/>
                  <a:cs typeface="Arial"/>
                </a:rPr>
                <a:t>interface : EO-browser</a:t>
              </a:r>
              <a:endParaRPr sz="1200"/>
            </a:p>
          </p:txBody>
        </p:sp>
        <p:pic>
          <p:nvPicPr>
            <p:cNvPr id="335213753" name="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 flipH="0" flipV="0">
              <a:off x="4273390" y="0"/>
              <a:ext cx="3417318" cy="2274097"/>
            </a:xfrm>
            <a:prstGeom prst="rect">
              <a:avLst/>
            </a:prstGeom>
          </p:spPr>
        </p:pic>
        <p:sp>
          <p:nvSpPr>
            <p:cNvPr id="1165802339" name=""/>
            <p:cNvSpPr txBox="1"/>
            <p:nvPr/>
          </p:nvSpPr>
          <p:spPr bwMode="auto">
            <a:xfrm flipH="0" flipV="0">
              <a:off x="4273390" y="2342765"/>
              <a:ext cx="3426678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lvl="1" algn="l">
                <a:defRPr/>
              </a:pPr>
              <a:r>
                <a:rPr sz="1200" b="1"/>
                <a:t>with </a:t>
              </a:r>
              <a:r>
                <a:rPr sz="1200"/>
                <a:t>code</a:t>
              </a:r>
              <a:r>
                <a:rPr lang="fr-FR" sz="1200" b="0" i="0" u="none" strike="noStrike" cap="none" spc="0">
                  <a:solidFill>
                    <a:schemeClr val="tx1"/>
                  </a:solidFill>
                  <a:latin typeface="Arial"/>
                  <a:ea typeface="Arial"/>
                  <a:cs typeface="Arial"/>
                </a:rPr>
                <a:t>, </a:t>
              </a:r>
              <a:r>
                <a:rPr lang="fr-FR" sz="1200" b="1" i="0" u="none" strike="noStrike" cap="none" spc="0">
                  <a:solidFill>
                    <a:schemeClr val="tx1"/>
                  </a:solidFill>
                  <a:latin typeface="Arial"/>
                  <a:ea typeface="Arial"/>
                  <a:cs typeface="Arial"/>
                </a:rPr>
                <a:t>with </a:t>
              </a:r>
              <a:r>
                <a:rPr lang="fr-FR" sz="1200" b="0" i="0" u="none" strike="noStrike" cap="none" spc="0">
                  <a:solidFill>
                    <a:schemeClr val="tx1"/>
                  </a:solidFill>
                  <a:latin typeface="Arial"/>
                  <a:ea typeface="Arial"/>
                  <a:cs typeface="Arial"/>
                </a:rPr>
                <a:t>interface : GEE</a:t>
              </a:r>
              <a:endParaRPr sz="1200"/>
            </a:p>
          </p:txBody>
        </p:sp>
        <p:pic>
          <p:nvPicPr>
            <p:cNvPr id="447440011" name="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 flipH="0" flipV="0">
              <a:off x="8206308" y="0"/>
              <a:ext cx="2950980" cy="2326676"/>
            </a:xfrm>
            <a:prstGeom prst="rect">
              <a:avLst/>
            </a:prstGeom>
          </p:spPr>
        </p:pic>
        <p:sp>
          <p:nvSpPr>
            <p:cNvPr id="2103937543" name=""/>
            <p:cNvSpPr txBox="1"/>
            <p:nvPr/>
          </p:nvSpPr>
          <p:spPr bwMode="auto">
            <a:xfrm flipH="0" flipV="0">
              <a:off x="8206308" y="2342765"/>
              <a:ext cx="2962498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lvl="1" algn="l">
                <a:defRPr/>
              </a:pPr>
              <a:r>
                <a:rPr sz="1200" b="1"/>
                <a:t>with </a:t>
              </a:r>
              <a:r>
                <a:rPr sz="1200"/>
                <a:t>code</a:t>
              </a:r>
              <a:r>
                <a:rPr lang="fr-FR" sz="1200" b="0" i="0" u="none" strike="noStrike" cap="none" spc="0">
                  <a:solidFill>
                    <a:schemeClr val="tx1"/>
                  </a:solidFill>
                  <a:latin typeface="Arial"/>
                  <a:ea typeface="Arial"/>
                  <a:cs typeface="Arial"/>
                </a:rPr>
                <a:t>, </a:t>
              </a:r>
              <a:r>
                <a:rPr lang="fr-FR" sz="1200" b="1" i="0" u="none" strike="noStrike" cap="none" spc="0">
                  <a:solidFill>
                    <a:schemeClr val="tx1"/>
                  </a:solidFill>
                  <a:latin typeface="Arial"/>
                  <a:ea typeface="Arial"/>
                  <a:cs typeface="Arial"/>
                </a:rPr>
                <a:t>without </a:t>
              </a:r>
              <a:r>
                <a:rPr lang="fr-FR" sz="1200" b="0" i="0" u="none" strike="noStrike" cap="none" spc="0">
                  <a:solidFill>
                    <a:schemeClr val="tx1"/>
                  </a:solidFill>
                  <a:latin typeface="Arial"/>
                  <a:ea typeface="Arial"/>
                  <a:cs typeface="Arial"/>
                </a:rPr>
                <a:t>interface : API</a:t>
              </a:r>
              <a:endParaRPr sz="1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7725112" name=""/>
          <p:cNvSpPr/>
          <p:nvPr/>
        </p:nvSpPr>
        <p:spPr bwMode="auto">
          <a:xfrm flipH="0" flipV="0">
            <a:off x="232098" y="677178"/>
            <a:ext cx="7408974" cy="303616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lnSpc>
                <a:spcPct val="114999"/>
              </a:lnSpc>
              <a:defRPr/>
            </a:pPr>
            <a:r>
              <a:rPr sz="24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Laurane</a:t>
            </a:r>
            <a:r>
              <a:rPr sz="2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Charrier</a:t>
            </a:r>
            <a:r>
              <a:rPr sz="2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    -        </a:t>
            </a:r>
            <a:r>
              <a:rPr lang="fr-FR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Postdoc  C2H / Cryodyn</a:t>
            </a:r>
            <a:br>
              <a: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endParaRPr sz="24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18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Use of EO-browser and GEE</a:t>
            </a:r>
            <a:endParaRPr sz="1800" b="1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br>
              <a: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endParaRPr sz="2000"/>
          </a:p>
          <a:p>
            <a:pPr>
              <a:defRPr/>
            </a:pPr>
            <a:endParaRPr sz="16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16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br>
              <a: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endParaRPr sz="16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2000"/>
          </a:p>
        </p:txBody>
      </p:sp>
      <p:sp>
        <p:nvSpPr>
          <p:cNvPr id="1186122217" name=""/>
          <p:cNvSpPr txBox="1"/>
          <p:nvPr/>
        </p:nvSpPr>
        <p:spPr bwMode="auto">
          <a:xfrm flipH="0" flipV="0">
            <a:off x="-46700" y="2071431"/>
            <a:ext cx="3194390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Teaching and quick vizualization</a:t>
            </a:r>
            <a:endParaRPr sz="16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15212002" name=""/>
          <p:cNvSpPr txBox="1"/>
          <p:nvPr/>
        </p:nvSpPr>
        <p:spPr bwMode="auto">
          <a:xfrm flipH="0" flipV="0">
            <a:off x="3550838" y="2071431"/>
            <a:ext cx="535069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Image downloading</a:t>
            </a:r>
            <a:endParaRPr sz="16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19988959" name=""/>
          <p:cNvSpPr txBox="1"/>
          <p:nvPr/>
        </p:nvSpPr>
        <p:spPr bwMode="auto">
          <a:xfrm flipH="0" flipV="0">
            <a:off x="8183948" y="2084762"/>
            <a:ext cx="317625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SAR time series analysis</a:t>
            </a:r>
            <a:endParaRPr sz="16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72244415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147690" y="3203680"/>
            <a:ext cx="4375029" cy="2241572"/>
          </a:xfrm>
          <a:prstGeom prst="rect">
            <a:avLst/>
          </a:prstGeom>
        </p:spPr>
      </p:pic>
      <p:sp>
        <p:nvSpPr>
          <p:cNvPr id="1512643939" name=""/>
          <p:cNvSpPr txBox="1"/>
          <p:nvPr/>
        </p:nvSpPr>
        <p:spPr bwMode="auto">
          <a:xfrm flipH="0" flipV="0">
            <a:off x="3224557" y="5585113"/>
            <a:ext cx="4860994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600"/>
              <a:t>Charrier et al., 2020 RadarConf</a:t>
            </a:r>
            <a:endParaRPr sz="1600"/>
          </a:p>
        </p:txBody>
      </p:sp>
      <p:pic>
        <p:nvPicPr>
          <p:cNvPr id="1972325010" name=""/>
          <p:cNvPicPr>
            <a:picLocks noChangeAspect="1"/>
          </p:cNvPicPr>
          <p:nvPr/>
        </p:nvPicPr>
        <p:blipFill>
          <a:blip r:embed="rId4"/>
          <a:srcRect l="22581" t="0" r="0" b="0"/>
          <a:stretch/>
        </p:blipFill>
        <p:spPr bwMode="auto">
          <a:xfrm flipH="0" flipV="0">
            <a:off x="7155419" y="2618732"/>
            <a:ext cx="4740006" cy="3446138"/>
          </a:xfrm>
          <a:prstGeom prst="rect">
            <a:avLst/>
          </a:prstGeom>
        </p:spPr>
      </p:pic>
      <p:pic>
        <p:nvPicPr>
          <p:cNvPr id="786395344" name=""/>
          <p:cNvPicPr>
            <a:picLocks noChangeAspect="1"/>
          </p:cNvPicPr>
          <p:nvPr/>
        </p:nvPicPr>
        <p:blipFill>
          <a:blip r:embed="rId5"/>
          <a:srcRect l="0" t="0" r="50645" b="0"/>
          <a:stretch/>
        </p:blipFill>
        <p:spPr bwMode="auto">
          <a:xfrm flipH="0" flipV="0">
            <a:off x="49614" y="3221015"/>
            <a:ext cx="3001760" cy="2206902"/>
          </a:xfrm>
          <a:prstGeom prst="rect">
            <a:avLst/>
          </a:prstGeom>
        </p:spPr>
      </p:pic>
      <p:sp>
        <p:nvSpPr>
          <p:cNvPr id="1920072906" name=""/>
          <p:cNvSpPr txBox="1"/>
          <p:nvPr/>
        </p:nvSpPr>
        <p:spPr bwMode="auto">
          <a:xfrm flipH="0" flipV="0">
            <a:off x="7341581" y="6202938"/>
            <a:ext cx="486711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REACTIV by season</a:t>
            </a:r>
            <a:endParaRPr/>
          </a:p>
        </p:txBody>
      </p:sp>
      <p:sp>
        <p:nvSpPr>
          <p:cNvPr id="1732953300" name=""/>
          <p:cNvSpPr txBox="1"/>
          <p:nvPr/>
        </p:nvSpPr>
        <p:spPr bwMode="auto">
          <a:xfrm flipH="0" flipV="0">
            <a:off x="169776" y="5676553"/>
            <a:ext cx="4879713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fr-FR" sz="12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6" tooltip="blog article Colin &amp; Charrier"/>
              </a:rPr>
              <a:t>blog article Colin &amp; Charrier 2021</a:t>
            </a:r>
            <a:endParaRPr sz="900"/>
          </a:p>
        </p:txBody>
      </p:sp>
      <p:sp>
        <p:nvSpPr>
          <p:cNvPr id="1434904179" name=""/>
          <p:cNvSpPr txBox="1"/>
          <p:nvPr/>
        </p:nvSpPr>
        <p:spPr bwMode="auto">
          <a:xfrm flipH="0" flipV="0">
            <a:off x="7341581" y="6569058"/>
            <a:ext cx="4877552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fr-FR" sz="1200" b="0" i="0" u="sng" strike="noStrike" cap="none" spc="0">
                <a:solidFill>
                  <a:schemeClr val="hlink"/>
                </a:solidFill>
                <a:latin typeface="Arial"/>
                <a:ea typeface="Arial"/>
                <a:cs typeface="Arial"/>
                <a:hlinkClick r:id="rId7" tooltip="blog article Colin &amp; Charrier 2022"/>
              </a:rPr>
              <a:t>blog article Colin &amp; Charrier 2022</a:t>
            </a:r>
            <a:endParaRPr sz="900"/>
          </a:p>
        </p:txBody>
      </p:sp>
      <p:sp>
        <p:nvSpPr>
          <p:cNvPr id="1706622081" name=""/>
          <p:cNvSpPr txBox="1"/>
          <p:nvPr/>
        </p:nvSpPr>
        <p:spPr bwMode="auto">
          <a:xfrm flipH="0" flipV="0">
            <a:off x="232098" y="104667"/>
            <a:ext cx="6303087" cy="4575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400" b="1"/>
              <a:t>Who are we? What’s our experience ?</a:t>
            </a:r>
            <a:endParaRPr sz="24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268882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68149" y="1154205"/>
            <a:ext cx="1381124" cy="1438274"/>
          </a:xfrm>
          <a:prstGeom prst="rect">
            <a:avLst/>
          </a:prstGeom>
        </p:spPr>
      </p:pic>
      <p:grpSp>
        <p:nvGrpSpPr>
          <p:cNvPr id="1023751066" name=""/>
          <p:cNvGrpSpPr/>
          <p:nvPr/>
        </p:nvGrpSpPr>
        <p:grpSpPr bwMode="auto">
          <a:xfrm>
            <a:off x="8968124" y="2675315"/>
            <a:ext cx="4174289" cy="808728"/>
            <a:chOff x="0" y="0"/>
            <a:chExt cx="4174289" cy="808728"/>
          </a:xfrm>
        </p:grpSpPr>
        <p:pic>
          <p:nvPicPr>
            <p:cNvPr id="170833365" name="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0" y="0"/>
              <a:ext cx="400050" cy="400050"/>
            </a:xfrm>
            <a:prstGeom prst="rect">
              <a:avLst/>
            </a:prstGeom>
          </p:spPr>
        </p:pic>
        <p:pic>
          <p:nvPicPr>
            <p:cNvPr id="2118358487" name="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85724" y="541848"/>
              <a:ext cx="228600" cy="228600"/>
            </a:xfrm>
            <a:prstGeom prst="rect">
              <a:avLst/>
            </a:prstGeom>
          </p:spPr>
        </p:pic>
        <p:sp>
          <p:nvSpPr>
            <p:cNvPr id="2113251138" name=""/>
            <p:cNvSpPr txBox="1"/>
            <p:nvPr/>
          </p:nvSpPr>
          <p:spPr bwMode="auto">
            <a:xfrm flipH="0" flipV="0">
              <a:off x="393753" y="16964"/>
              <a:ext cx="3780536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algn="l">
                <a:defRPr/>
              </a:pPr>
              <a:r>
                <a:rPr sz="14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jbbarre.github.io</a:t>
              </a:r>
              <a:endPara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2083895164" name=""/>
            <p:cNvSpPr txBox="1"/>
            <p:nvPr/>
          </p:nvSpPr>
          <p:spPr bwMode="auto">
            <a:xfrm flipH="0" flipV="0">
              <a:off x="400050" y="503568"/>
              <a:ext cx="1034816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algn="l">
                <a:defRPr/>
              </a:pPr>
              <a:r>
                <a:rPr sz="14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jb-barré/</a:t>
              </a:r>
              <a:endPara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682370103" name=""/>
          <p:cNvGrpSpPr/>
          <p:nvPr/>
        </p:nvGrpSpPr>
        <p:grpSpPr bwMode="auto">
          <a:xfrm>
            <a:off x="1024025" y="1063836"/>
            <a:ext cx="7323654" cy="2767940"/>
            <a:chOff x="0" y="0"/>
            <a:chExt cx="7323654" cy="2767940"/>
          </a:xfrm>
        </p:grpSpPr>
        <p:sp>
          <p:nvSpPr>
            <p:cNvPr id="1610859048" name=""/>
            <p:cNvSpPr/>
            <p:nvPr/>
          </p:nvSpPr>
          <p:spPr bwMode="auto">
            <a:xfrm flipH="0" flipV="0">
              <a:off x="0" y="0"/>
              <a:ext cx="7323654" cy="2767940"/>
            </a:xfrm>
            <a:prstGeom prst="rect">
              <a:avLst/>
            </a:prstGeom>
            <a:grp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  <a:prstTxWarp prst="textNoShape"/>
              <a:spAutoFit/>
            </a:bodyPr>
            <a:p>
              <a:pPr>
                <a:lnSpc>
                  <a:spcPct val="114999"/>
                </a:lnSpc>
                <a:defRPr/>
              </a:pPr>
              <a:r>
                <a:rPr sz="2400" b="1" i="0" u="non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Jean Baptiste</a:t>
              </a:r>
              <a:r>
                <a:rPr sz="24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 Barré</a:t>
              </a:r>
              <a:endParaRPr sz="2400" b="0" i="0" u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  <a:p>
              <a:pPr>
                <a:defRPr/>
              </a:pPr>
              <a:br>
                <a:rPr sz="16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</a:br>
              <a:endParaRPr sz="2000"/>
            </a:p>
            <a:p>
              <a:pPr>
                <a:defRPr/>
              </a:pPr>
              <a:r>
                <a:rPr lang="fr-FR" sz="1600" b="0" i="0" u="none" strike="noStrike" cap="none" spc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Engineer, PhD in instrumentation, signal processing and imaging for environmental applications. </a:t>
              </a:r>
              <a:endParaRPr lang="fr-FR" sz="1600" b="0" i="0" u="none" strike="noStrike" cap="none" spc="0">
                <a:solidFill>
                  <a:srgbClr val="000000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fr-FR" sz="1600" b="0" i="0" u="none" strike="noStrike" cap="none" spc="0">
                <a:solidFill>
                  <a:srgbClr val="000000"/>
                </a:solidFill>
                <a:latin typeface="Arial"/>
                <a:cs typeface="Arial"/>
              </a:endParaRPr>
            </a:p>
            <a:p>
              <a:pPr>
                <a:defRPr/>
              </a:pPr>
              <a:r>
                <a:rPr lang="fr-FR" sz="1600" b="0" i="0" u="none" strike="noStrike" cap="none" spc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Expertise in geospatial data processing, analysis and visualisation.</a:t>
              </a:r>
              <a:endParaRPr lang="fr-FR" sz="1600" b="0" i="0" u="none" strike="noStrike" cap="none" spc="0">
                <a:solidFill>
                  <a:srgbClr val="000000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fr-FR" sz="1600" b="0" i="0" u="none" strike="noStrike" cap="none" spc="0">
                <a:solidFill>
                  <a:srgbClr val="000000"/>
                </a:solidFill>
                <a:latin typeface="Arial"/>
                <a:cs typeface="Arial"/>
              </a:endParaRPr>
            </a:p>
            <a:p>
              <a:pPr>
                <a:defRPr/>
              </a:pPr>
              <a:r>
                <a:rPr lang="fr-FR" sz="1600" b="0" i="0" u="none" strike="noStrike" cap="none" spc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Independent scientific engineering activities for</a:t>
              </a:r>
              <a:endPara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  <a:p>
              <a:pPr>
                <a:defRPr/>
              </a:pPr>
              <a:endPara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grpSp>
          <p:nvGrpSpPr>
            <p:cNvPr id="1788339543" name=""/>
            <p:cNvGrpSpPr/>
            <p:nvPr/>
          </p:nvGrpSpPr>
          <p:grpSpPr bwMode="auto">
            <a:xfrm>
              <a:off x="4400901" y="2094174"/>
              <a:ext cx="2684929" cy="619124"/>
              <a:chOff x="0" y="0"/>
              <a:chExt cx="2684929" cy="619124"/>
            </a:xfrm>
          </p:grpSpPr>
          <p:pic>
            <p:nvPicPr>
              <p:cNvPr id="2065415659" name=""/>
              <p:cNvPicPr>
                <a:picLocks noChangeAspect="1"/>
              </p:cNvPicPr>
              <p:nvPr/>
            </p:nvPicPr>
            <p:blipFill>
              <a:blip r:embed="rId6"/>
              <a:stretch/>
            </p:blipFill>
            <p:spPr bwMode="auto">
              <a:xfrm>
                <a:off x="1580029" y="0"/>
                <a:ext cx="1104899" cy="619124"/>
              </a:xfrm>
              <a:prstGeom prst="rect">
                <a:avLst/>
              </a:prstGeom>
            </p:spPr>
          </p:pic>
          <p:pic>
            <p:nvPicPr>
              <p:cNvPr id="1011434650" name=""/>
              <p:cNvPicPr>
                <a:picLocks noChangeAspect="1"/>
              </p:cNvPicPr>
              <p:nvPr/>
            </p:nvPicPr>
            <p:blipFill>
              <a:blip r:embed="rId7"/>
              <a:stretch/>
            </p:blipFill>
            <p:spPr bwMode="auto">
              <a:xfrm>
                <a:off x="616323" y="128587"/>
                <a:ext cx="800100" cy="361949"/>
              </a:xfrm>
              <a:prstGeom prst="rect">
                <a:avLst/>
              </a:prstGeom>
            </p:spPr>
          </p:pic>
          <p:pic>
            <p:nvPicPr>
              <p:cNvPr id="1451960895" name=""/>
              <p:cNvPicPr>
                <a:picLocks noChangeAspect="1"/>
              </p:cNvPicPr>
              <p:nvPr/>
            </p:nvPicPr>
            <p:blipFill>
              <a:blip r:embed="rId8"/>
              <a:stretch/>
            </p:blipFill>
            <p:spPr bwMode="auto">
              <a:xfrm>
                <a:off x="0" y="128587"/>
                <a:ext cx="361949" cy="3619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1857910" name=""/>
          <p:cNvSpPr txBox="1"/>
          <p:nvPr/>
        </p:nvSpPr>
        <p:spPr bwMode="auto">
          <a:xfrm flipH="0" flipV="0">
            <a:off x="214888" y="170343"/>
            <a:ext cx="11914880" cy="1128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2400" b="1"/>
              <a:t>Marin Kneib</a:t>
            </a:r>
            <a:endParaRPr sz="2400" b="1"/>
          </a:p>
          <a:p>
            <a:pPr algn="l">
              <a:defRPr/>
            </a:pPr>
            <a:endParaRPr sz="2400" b="1"/>
          </a:p>
          <a:p>
            <a:pPr algn="l">
              <a:defRPr/>
            </a:pPr>
            <a:r>
              <a:rPr sz="2000" b="0"/>
              <a:t>Use of GEE to map objects in Sentinel-2 and Sentinel-1 GRD images</a:t>
            </a:r>
            <a:endParaRPr sz="2000" b="0"/>
          </a:p>
        </p:txBody>
      </p:sp>
      <p:pic>
        <p:nvPicPr>
          <p:cNvPr id="203378779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8736" y="1600592"/>
            <a:ext cx="3523169" cy="5259156"/>
          </a:xfrm>
          <a:prstGeom prst="rect">
            <a:avLst/>
          </a:prstGeom>
        </p:spPr>
      </p:pic>
      <p:sp>
        <p:nvSpPr>
          <p:cNvPr id="1406900245" name=""/>
          <p:cNvSpPr txBox="1"/>
          <p:nvPr/>
        </p:nvSpPr>
        <p:spPr bwMode="auto">
          <a:xfrm flipH="0" flipV="0">
            <a:off x="68736" y="6493629"/>
            <a:ext cx="3399302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Lacs (Kneib et al., 2023, GRL)</a:t>
            </a:r>
            <a:endParaRPr/>
          </a:p>
        </p:txBody>
      </p:sp>
      <p:pic>
        <p:nvPicPr>
          <p:cNvPr id="613307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880461" y="1529132"/>
            <a:ext cx="4948351" cy="4964496"/>
          </a:xfrm>
          <a:prstGeom prst="rect">
            <a:avLst/>
          </a:prstGeom>
        </p:spPr>
      </p:pic>
      <p:sp>
        <p:nvSpPr>
          <p:cNvPr id="328084746" name=""/>
          <p:cNvSpPr txBox="1"/>
          <p:nvPr/>
        </p:nvSpPr>
        <p:spPr bwMode="auto">
          <a:xfrm flipH="0" flipV="0">
            <a:off x="4060595" y="6493629"/>
            <a:ext cx="4973610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Headwalls (McCarthy et al., 2022, CEE)</a:t>
            </a:r>
            <a:endParaRPr/>
          </a:p>
        </p:txBody>
      </p:sp>
      <p:sp>
        <p:nvSpPr>
          <p:cNvPr id="790251112" name=""/>
          <p:cNvSpPr txBox="1"/>
          <p:nvPr/>
        </p:nvSpPr>
        <p:spPr bwMode="auto">
          <a:xfrm flipH="0" flipV="0">
            <a:off x="8936216" y="6493629"/>
            <a:ext cx="4991249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Avalanches (Kneib et al., </a:t>
            </a:r>
            <a:r>
              <a:rPr i="0"/>
              <a:t>TCD)</a:t>
            </a:r>
            <a:endParaRPr i="0"/>
          </a:p>
        </p:txBody>
      </p:sp>
      <p:pic>
        <p:nvPicPr>
          <p:cNvPr id="7094852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936216" y="3305450"/>
            <a:ext cx="3161874" cy="1746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7542727" name="Titr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sz="2400" b="1"/>
              <a:t>Geospatial Cloud-Native Computing</a:t>
            </a:r>
            <a:br>
              <a:rPr sz="2600"/>
            </a:br>
            <a:r>
              <a:rPr sz="2400"/>
              <a:t>Key concepts</a:t>
            </a:r>
            <a:endParaRPr sz="2600"/>
          </a:p>
        </p:txBody>
      </p:sp>
      <p:sp>
        <p:nvSpPr>
          <p:cNvPr id="1080575732" name="Espace réservé du contenu 2"/>
          <p:cNvSpPr>
            <a:spLocks noGrp="1"/>
          </p:cNvSpPr>
          <p:nvPr/>
        </p:nvSpPr>
        <p:spPr bwMode="auto">
          <a:xfrm>
            <a:off x="990599" y="1690687"/>
            <a:ext cx="10515600" cy="4351338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sz="2000" b="1"/>
              <a:t>A broad range of services</a:t>
            </a:r>
            <a:endParaRPr sz="2000" b="1"/>
          </a:p>
          <a:p>
            <a:pPr lvl="1">
              <a:defRPr/>
            </a:pPr>
            <a:r>
              <a:rPr sz="1800"/>
              <a:t>Geospatial data catalog (</a:t>
            </a:r>
            <a:r>
              <a:rPr sz="1800" u="sng">
                <a:hlinkClick r:id="rId3" tooltip="https://stacspec.org/en"/>
              </a:rPr>
              <a:t>STAC specification</a:t>
            </a:r>
            <a:r>
              <a:rPr sz="1800"/>
              <a:t>) </a:t>
            </a:r>
            <a:endParaRPr sz="2200"/>
          </a:p>
          <a:p>
            <a:pPr lvl="1">
              <a:defRPr/>
            </a:pPr>
            <a:r>
              <a:rPr sz="1800"/>
              <a:t>API (JS / Python)</a:t>
            </a:r>
            <a:endParaRPr sz="2200"/>
          </a:p>
          <a:p>
            <a:pPr lvl="1">
              <a:defRPr/>
            </a:pPr>
            <a:r>
              <a:rPr sz="1800"/>
              <a:t>Hubs (GEE Solution / </a:t>
            </a:r>
            <a:r>
              <a:rPr sz="1800" u="sng">
                <a:hlinkClick r:id="rId4" tooltip="https://jupyter.org/hub"/>
              </a:rPr>
              <a:t>JupyterHub</a:t>
            </a:r>
            <a:r>
              <a:rPr sz="1800"/>
              <a:t>) </a:t>
            </a:r>
            <a:endParaRPr sz="2200"/>
          </a:p>
          <a:p>
            <a:pPr lvl="1">
              <a:defRPr/>
            </a:pPr>
            <a:r>
              <a:rPr sz="1800"/>
              <a:t>Applications (Communication + Services)</a:t>
            </a:r>
            <a:endParaRPr sz="1800"/>
          </a:p>
          <a:p>
            <a:pPr marL="57150" lvl="0" indent="0">
              <a:buFont typeface="Arial"/>
              <a:buNone/>
              <a:defRPr/>
            </a:pPr>
            <a:endParaRPr sz="1800"/>
          </a:p>
          <a:p>
            <a:pPr marL="57150" lvl="0" indent="0">
              <a:buFont typeface="Arial"/>
              <a:buNone/>
              <a:defRPr/>
            </a:pPr>
            <a:endParaRPr sz="1800"/>
          </a:p>
          <a:p>
            <a:pPr marL="57150" lvl="0" indent="0">
              <a:buFont typeface="Arial"/>
              <a:buNone/>
              <a:defRPr/>
            </a:pPr>
            <a:r>
              <a:rPr sz="2000" b="1"/>
              <a:t>Specific format of files</a:t>
            </a:r>
            <a:endParaRPr sz="2000" b="1"/>
          </a:p>
          <a:p>
            <a:pPr lvl="1">
              <a:defRPr/>
            </a:pPr>
            <a:r>
              <a:rPr sz="1600" b="1"/>
              <a:t>Raster : </a:t>
            </a:r>
            <a:r>
              <a:rPr sz="1600" b="0"/>
              <a:t>COG (Cloud Optimised GeoTIFF)</a:t>
            </a:r>
            <a:endParaRPr sz="1600" b="0"/>
          </a:p>
          <a:p>
            <a:pPr lvl="1">
              <a:defRPr/>
            </a:pPr>
            <a:r>
              <a:rPr sz="1600" b="1"/>
              <a:t>Vector </a:t>
            </a:r>
            <a:r>
              <a:rPr sz="1600" b="0"/>
              <a:t>: geoparquet, Flatgeobuf</a:t>
            </a:r>
            <a:endParaRPr sz="1600" b="0"/>
          </a:p>
          <a:p>
            <a:pPr lvl="1">
              <a:defRPr/>
            </a:pPr>
            <a:r>
              <a:rPr sz="1600" b="1"/>
              <a:t>Datacubes </a:t>
            </a:r>
            <a:r>
              <a:rPr sz="1600" b="0"/>
              <a:t>: zarr, kerchunk</a:t>
            </a:r>
            <a:endParaRPr sz="1800" b="0"/>
          </a:p>
        </p:txBody>
      </p:sp>
      <p:pic>
        <p:nvPicPr>
          <p:cNvPr id="20124266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295659" y="2590614"/>
            <a:ext cx="5492027" cy="3451411"/>
          </a:xfrm>
          <a:prstGeom prst="rect">
            <a:avLst/>
          </a:prstGeom>
        </p:spPr>
      </p:pic>
      <p:sp>
        <p:nvSpPr>
          <p:cNvPr id="698357037" name=""/>
          <p:cNvSpPr txBox="1"/>
          <p:nvPr/>
        </p:nvSpPr>
        <p:spPr bwMode="auto">
          <a:xfrm flipH="0" flipV="0">
            <a:off x="7576323" y="5995146"/>
            <a:ext cx="3388496" cy="259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100"/>
              <a:t>source : </a:t>
            </a:r>
            <a:r>
              <a:rPr lang="fr-FR" sz="11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https://guide.cloudnativegeo.org/</a:t>
            </a:r>
            <a:endParaRPr sz="1100"/>
          </a:p>
        </p:txBody>
      </p:sp>
      <p:sp>
        <p:nvSpPr>
          <p:cNvPr id="717667809" name=""/>
          <p:cNvSpPr txBox="1"/>
          <p:nvPr/>
        </p:nvSpPr>
        <p:spPr bwMode="auto">
          <a:xfrm flipH="0" flipV="0">
            <a:off x="1222587" y="5382938"/>
            <a:ext cx="4154724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800" b="0" i="0" u="none" strike="noStrike" cap="none" spc="0">
                <a:solidFill>
                  <a:schemeClr val="accent2"/>
                </a:solidFill>
                <a:latin typeface="Arial"/>
                <a:ea typeface="Arial"/>
                <a:cs typeface="Arial"/>
              </a:rPr>
              <a:t>« Direct access to data in the area of interest [Partial reads] + Parallel reads + Accessible via HTTP requests »</a:t>
            </a:r>
            <a:endParaRPr>
              <a:solidFill>
                <a:schemeClr val="accent2"/>
              </a:solidFill>
            </a:endParaRPr>
          </a:p>
          <a:p>
            <a:pPr algn="ctr">
              <a:defRPr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029434041" name=""/>
          <p:cNvSpPr txBox="1"/>
          <p:nvPr/>
        </p:nvSpPr>
        <p:spPr bwMode="auto">
          <a:xfrm flipH="0" flipV="0">
            <a:off x="1374986" y="3401559"/>
            <a:ext cx="4874131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>
                <a:solidFill>
                  <a:schemeClr val="accent2"/>
                </a:solidFill>
              </a:rPr>
              <a:t>« </a:t>
            </a:r>
            <a:r>
              <a:rPr lang="fr-FR" sz="1800" b="0" i="0" u="none" strike="noStrike" cap="none" spc="0">
                <a:solidFill>
                  <a:schemeClr val="accent2"/>
                </a:solidFill>
                <a:latin typeface="Arial"/>
                <a:ea typeface="Arial"/>
                <a:cs typeface="Arial"/>
              </a:rPr>
              <a:t>Analysis </a:t>
            </a:r>
            <a:r>
              <a:rPr lang="fr-FR" sz="1800" b="0" i="1" u="none" strike="noStrike" cap="none" spc="0">
                <a:solidFill>
                  <a:schemeClr val="accent2"/>
                </a:solidFill>
                <a:latin typeface="Arial"/>
                <a:ea typeface="Arial"/>
                <a:cs typeface="Arial"/>
              </a:rPr>
              <a:t>as close as</a:t>
            </a:r>
            <a:r>
              <a:rPr lang="fr-FR" sz="1800" b="0" i="0" u="none" strike="noStrike" cap="none" spc="0">
                <a:solidFill>
                  <a:schemeClr val="accent2"/>
                </a:solidFill>
                <a:latin typeface="Arial"/>
                <a:ea typeface="Arial"/>
                <a:cs typeface="Arial"/>
              </a:rPr>
              <a:t> possible to the data</a:t>
            </a:r>
            <a:r>
              <a:rPr>
                <a:solidFill>
                  <a:schemeClr val="accent2"/>
                </a:solidFill>
              </a:rPr>
              <a:t> »</a:t>
            </a:r>
            <a:endParaRPr>
              <a:solidFill>
                <a:schemeClr val="accent2"/>
              </a:solidFill>
            </a:endParaRPr>
          </a:p>
          <a:p>
            <a:pPr algn="ctr">
              <a:defRPr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402909858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6461477" y="1789465"/>
            <a:ext cx="971725" cy="6940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136922" name="Titr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lnSpc>
                <a:spcPct val="114999"/>
              </a:lnSpc>
              <a:defRPr/>
            </a:pPr>
            <a:r>
              <a:rPr/>
              <a:t>Cloud Computing providers</a:t>
            </a:r>
            <a:br>
              <a:rPr/>
            </a:br>
            <a:r>
              <a:rPr sz="2200"/>
              <a:t>Free* service for an academic use</a:t>
            </a:r>
            <a:endParaRPr/>
          </a:p>
        </p:txBody>
      </p:sp>
      <p:pic>
        <p:nvPicPr>
          <p:cNvPr id="17252605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51528" y="2277034"/>
            <a:ext cx="885825" cy="838198"/>
          </a:xfrm>
          <a:prstGeom prst="rect">
            <a:avLst/>
          </a:prstGeom>
        </p:spPr>
      </p:pic>
      <p:pic>
        <p:nvPicPr>
          <p:cNvPr id="196442917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77537" y="3816297"/>
            <a:ext cx="2119632" cy="1251280"/>
          </a:xfrm>
          <a:prstGeom prst="rect">
            <a:avLst/>
          </a:prstGeom>
        </p:spPr>
      </p:pic>
      <p:pic>
        <p:nvPicPr>
          <p:cNvPr id="95152078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418292" y="2444411"/>
            <a:ext cx="2343177" cy="503443"/>
          </a:xfrm>
          <a:prstGeom prst="rect">
            <a:avLst/>
          </a:prstGeom>
        </p:spPr>
      </p:pic>
      <p:pic>
        <p:nvPicPr>
          <p:cNvPr id="26728805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7292022" y="4168361"/>
            <a:ext cx="1687667" cy="862292"/>
          </a:xfrm>
          <a:prstGeom prst="rect">
            <a:avLst/>
          </a:prstGeom>
        </p:spPr>
      </p:pic>
      <p:sp>
        <p:nvSpPr>
          <p:cNvPr id="566619437" name=""/>
          <p:cNvSpPr/>
          <p:nvPr/>
        </p:nvSpPr>
        <p:spPr bwMode="auto">
          <a:xfrm flipH="0" flipV="0">
            <a:off x="7586381" y="5093768"/>
            <a:ext cx="1851197" cy="3356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600" b="0" i="0" u="none" spc="-23">
                <a:solidFill>
                  <a:srgbClr val="000000"/>
                </a:solidFill>
                <a:latin typeface="Arial"/>
                <a:ea typeface="Arial"/>
                <a:cs typeface="Arial"/>
              </a:rPr>
              <a:t>ASF HyP3</a:t>
            </a:r>
            <a:endParaRPr sz="1600"/>
          </a:p>
        </p:txBody>
      </p:sp>
      <p:sp>
        <p:nvSpPr>
          <p:cNvPr id="1223596860" name=""/>
          <p:cNvSpPr/>
          <p:nvPr/>
        </p:nvSpPr>
        <p:spPr bwMode="auto">
          <a:xfrm flipH="0" flipV="0">
            <a:off x="7418292" y="3160460"/>
            <a:ext cx="2983725" cy="3356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600" b="0" i="0" u="none" spc="-23">
                <a:solidFill>
                  <a:srgbClr val="000000"/>
                </a:solidFill>
                <a:latin typeface="Arial"/>
                <a:ea typeface="Arial"/>
                <a:cs typeface="Arial"/>
              </a:rPr>
              <a:t>Planetary Computer</a:t>
            </a:r>
            <a:endParaRPr sz="1600"/>
          </a:p>
        </p:txBody>
      </p:sp>
      <p:pic>
        <p:nvPicPr>
          <p:cNvPr id="1087311981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1913962" y="3690350"/>
            <a:ext cx="3454799" cy="1818315"/>
          </a:xfrm>
          <a:prstGeom prst="rect">
            <a:avLst/>
          </a:prstGeom>
        </p:spPr>
      </p:pic>
      <p:sp>
        <p:nvSpPr>
          <p:cNvPr id="1011767204" name=""/>
          <p:cNvSpPr txBox="1"/>
          <p:nvPr/>
        </p:nvSpPr>
        <p:spPr bwMode="auto">
          <a:xfrm flipH="0" flipV="0">
            <a:off x="2145625" y="5093768"/>
            <a:ext cx="347567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Dataspace copernicus.eu/</a:t>
            </a:r>
            <a:endParaRPr/>
          </a:p>
        </p:txBody>
      </p:sp>
      <p:sp>
        <p:nvSpPr>
          <p:cNvPr id="586817741" name=""/>
          <p:cNvSpPr/>
          <p:nvPr/>
        </p:nvSpPr>
        <p:spPr bwMode="auto">
          <a:xfrm flipH="0" flipV="0">
            <a:off x="9262779" y="4309767"/>
            <a:ext cx="1859116" cy="5794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600" b="0" i="0" u="none" spc="-22">
                <a:solidFill>
                  <a:srgbClr val="000000"/>
                </a:solidFill>
                <a:latin typeface="Arial"/>
                <a:ea typeface="Arial"/>
                <a:cs typeface="Arial"/>
              </a:rPr>
              <a:t>Sentinel 1 notamment</a:t>
            </a:r>
            <a:endParaRPr sz="1600"/>
          </a:p>
        </p:txBody>
      </p:sp>
      <p:sp>
        <p:nvSpPr>
          <p:cNvPr id="10181791" name=""/>
          <p:cNvSpPr/>
          <p:nvPr/>
        </p:nvSpPr>
        <p:spPr bwMode="auto">
          <a:xfrm flipH="0" flipV="0">
            <a:off x="2079810" y="3160460"/>
            <a:ext cx="2996325" cy="3356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600" b="0" i="0" u="none" spc="-22">
                <a:solidFill>
                  <a:srgbClr val="000000"/>
                </a:solidFill>
                <a:latin typeface="Arial"/>
                <a:ea typeface="Arial"/>
                <a:cs typeface="Arial"/>
              </a:rPr>
              <a:t>Google Earth Engine</a:t>
            </a:r>
            <a:endParaRPr sz="1600"/>
          </a:p>
        </p:txBody>
      </p:sp>
      <p:sp>
        <p:nvSpPr>
          <p:cNvPr id="240603988" name=""/>
          <p:cNvSpPr txBox="1"/>
          <p:nvPr/>
        </p:nvSpPr>
        <p:spPr bwMode="auto">
          <a:xfrm flipH="0" flipV="0">
            <a:off x="9010675" y="6230469"/>
            <a:ext cx="2521826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... and probably others.</a:t>
            </a:r>
            <a:endParaRPr/>
          </a:p>
        </p:txBody>
      </p:sp>
      <p:sp>
        <p:nvSpPr>
          <p:cNvPr id="453080417" name=""/>
          <p:cNvSpPr txBox="1"/>
          <p:nvPr/>
        </p:nvSpPr>
        <p:spPr bwMode="auto">
          <a:xfrm flipH="0" flipV="0">
            <a:off x="838197" y="6230468"/>
            <a:ext cx="5470820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highlight>
                  <a:srgbClr val="FFFF00"/>
                </a:highlight>
              </a:rPr>
              <a:t>*free but not limited in terms of data volume and workload capacity. </a:t>
            </a:r>
            <a:endParaRPr sz="1400">
              <a:highlight>
                <a:srgbClr val="FFFF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636026" name=""/>
          <p:cNvSpPr txBox="1"/>
          <p:nvPr/>
        </p:nvSpPr>
        <p:spPr bwMode="auto">
          <a:xfrm flipH="0" flipV="0">
            <a:off x="309928" y="759034"/>
            <a:ext cx="10922004" cy="1371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fr-FR" sz="2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You need to be careful about the quality of your data, especially when publishing.</a:t>
            </a:r>
            <a:endParaRPr sz="2400" b="1"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Example from Marin : pre-processing &amp; projection images Sentinel-1</a:t>
            </a:r>
            <a:endParaRPr/>
          </a:p>
        </p:txBody>
      </p:sp>
      <p:pic>
        <p:nvPicPr>
          <p:cNvPr id="105265245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65127" y="2204485"/>
            <a:ext cx="7701548" cy="3732864"/>
          </a:xfrm>
          <a:prstGeom prst="rect">
            <a:avLst/>
          </a:prstGeom>
        </p:spPr>
      </p:pic>
      <p:pic>
        <p:nvPicPr>
          <p:cNvPr id="66790985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231805" y="2204485"/>
            <a:ext cx="3813017" cy="3732864"/>
          </a:xfrm>
          <a:prstGeom prst="rect">
            <a:avLst/>
          </a:prstGeom>
        </p:spPr>
      </p:pic>
      <p:sp>
        <p:nvSpPr>
          <p:cNvPr id="1008960941" name="Sous-titre 2"/>
          <p:cNvSpPr>
            <a:spLocks noGrp="1"/>
          </p:cNvSpPr>
          <p:nvPr/>
        </p:nvSpPr>
        <p:spPr bwMode="auto">
          <a:xfrm flipH="0" flipV="0">
            <a:off x="309928" y="261795"/>
            <a:ext cx="9144000" cy="49723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>
              <a:lnSpc>
                <a:spcPct val="90000"/>
              </a:lnSpc>
              <a:spcBef>
                <a:spcPts val="999"/>
              </a:spcBef>
              <a:buFont typeface="Arial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>
                <a:highlight>
                  <a:srgbClr val="00FFFF"/>
                </a:highlight>
                <a:latin typeface="Andale Mono"/>
                <a:ea typeface="Andale Mono"/>
                <a:cs typeface="Andale Mono"/>
              </a:rPr>
              <a:t>Which plateform to use ?</a:t>
            </a:r>
            <a:endParaRPr>
              <a:highlight>
                <a:srgbClr val="00FFFF"/>
              </a:highlight>
              <a:latin typeface="Andale Mono"/>
              <a:cs typeface="Andale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4595694" name=""/>
          <p:cNvSpPr txBox="1"/>
          <p:nvPr/>
        </p:nvSpPr>
        <p:spPr bwMode="auto">
          <a:xfrm flipH="0" flipV="0">
            <a:off x="265823" y="880002"/>
            <a:ext cx="8292598" cy="31093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GEE :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Planetary :</a:t>
            </a:r>
            <a:endParaRPr/>
          </a:p>
        </p:txBody>
      </p:sp>
      <p:pic>
        <p:nvPicPr>
          <p:cNvPr id="18955270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65823" y="1709905"/>
            <a:ext cx="11692661" cy="1889976"/>
          </a:xfrm>
          <a:prstGeom prst="rect">
            <a:avLst/>
          </a:prstGeom>
        </p:spPr>
      </p:pic>
      <p:pic>
        <p:nvPicPr>
          <p:cNvPr id="198169909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87876" y="4119208"/>
            <a:ext cx="8917190" cy="2204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ONLYOFFICE/8.0.1.31</Application>
  <DocSecurity>0</DocSecurity>
  <PresentationFormat>Widescreen</PresentationFormat>
  <Paragraphs>0</Paragraphs>
  <Slides>12</Slides>
  <Notes>12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>Anonyme</cp:lastModifiedBy>
  <cp:revision>16</cp:revision>
  <dcterms:created xsi:type="dcterms:W3CDTF">2012-12-03T06:56:55Z</dcterms:created>
  <dcterms:modified xsi:type="dcterms:W3CDTF">2024-04-05T11:52:15Z</dcterms:modified>
  <cp:category/>
  <cp:contentStatus/>
  <cp:version/>
</cp:coreProperties>
</file>